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0"/>
  </p:notesMasterIdLst>
  <p:handoutMasterIdLst>
    <p:handoutMasterId r:id="rId41"/>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82" r:id="rId20"/>
    <p:sldId id="283" r:id="rId21"/>
    <p:sldId id="277" r:id="rId22"/>
    <p:sldId id="280" r:id="rId23"/>
    <p:sldId id="284" r:id="rId24"/>
    <p:sldId id="287" r:id="rId25"/>
    <p:sldId id="286" r:id="rId26"/>
    <p:sldId id="289" r:id="rId27"/>
    <p:sldId id="291" r:id="rId28"/>
    <p:sldId id="290" r:id="rId29"/>
    <p:sldId id="293" r:id="rId30"/>
    <p:sldId id="301" r:id="rId31"/>
    <p:sldId id="292" r:id="rId32"/>
    <p:sldId id="300" r:id="rId33"/>
    <p:sldId id="297" r:id="rId34"/>
    <p:sldId id="303" r:id="rId35"/>
    <p:sldId id="304" r:id="rId36"/>
    <p:sldId id="305" r:id="rId37"/>
    <p:sldId id="306" r:id="rId38"/>
    <p:sldId id="307"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77" autoAdjust="0"/>
    <p:restoredTop sz="95124" autoAdjust="0"/>
  </p:normalViewPr>
  <p:slideViewPr>
    <p:cSldViewPr snapToGrid="0">
      <p:cViewPr>
        <p:scale>
          <a:sx n="120" d="100"/>
          <a:sy n="120" d="100"/>
        </p:scale>
        <p:origin x="732" y="-18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2019/1/12</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21</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32</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33</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2019/1/12</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14.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gif"/><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70.emf"/></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20041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solidFill>
                  <a:srgbClr val="FF0000"/>
                </a:solidFill>
              </a:rPr>
              <a:t>DC</a:t>
            </a:r>
            <a:r>
              <a:rPr lang="ja-JP" altLang="en-US">
                <a:solidFill>
                  <a:srgbClr val="FF0000"/>
                </a:solidFill>
              </a:rPr>
              <a:t>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en-US" altLang="ja-JP" dirty="0"/>
              <a:t>DC</a:t>
            </a:r>
            <a:r>
              <a:rPr lang="ja-JP" altLang="en-US" dirty="0"/>
              <a:t>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3">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DC</a:t>
            </a:r>
            <a:r>
              <a:rPr lang="ja-JP" altLang="en-US" sz="3200" u="sng" dirty="0"/>
              <a:t>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4">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5"/>
          <a:srcRect l="35926" t="34341" r="51389" b="56577"/>
          <a:stretch/>
        </p:blipFill>
        <p:spPr>
          <a:xfrm>
            <a:off x="6295738" y="5458508"/>
            <a:ext cx="1708260" cy="687993"/>
          </a:xfrm>
          <a:prstGeom prst="rect">
            <a:avLst/>
          </a:prstGeom>
        </p:spPr>
      </p:pic>
      <mc:AlternateContent xmlns:mc="http://schemas.openxmlformats.org/markup-compatibility/2006">
        <mc:Choice xmlns:a14="http://schemas.microsoft.com/office/drawing/2010/main"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grpSp>
        <p:nvGrpSpPr>
          <p:cNvPr id="16" name="グループ化 15">
            <a:extLst>
              <a:ext uri="{FF2B5EF4-FFF2-40B4-BE49-F238E27FC236}">
                <a16:creationId xmlns:a16="http://schemas.microsoft.com/office/drawing/2014/main" id="{2C5A8619-1D7E-4A16-A840-423B829F78EE}"/>
              </a:ext>
            </a:extLst>
          </p:cNvPr>
          <p:cNvGrpSpPr/>
          <p:nvPr/>
        </p:nvGrpSpPr>
        <p:grpSpPr>
          <a:xfrm>
            <a:off x="4760270" y="4113745"/>
            <a:ext cx="3613622" cy="2613196"/>
            <a:chOff x="4760270" y="4113745"/>
            <a:chExt cx="3613622" cy="2613196"/>
          </a:xfrm>
        </p:grpSpPr>
        <p:pic>
          <p:nvPicPr>
            <p:cNvPr id="26" name="図 25">
              <a:extLst>
                <a:ext uri="{FF2B5EF4-FFF2-40B4-BE49-F238E27FC236}">
                  <a16:creationId xmlns:a16="http://schemas.microsoft.com/office/drawing/2014/main" id="{47EE06B2-9DA1-49E7-B432-7996BBAF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270" y="4113745"/>
              <a:ext cx="3613622" cy="2613196"/>
            </a:xfrm>
            <a:prstGeom prst="rect">
              <a:avLst/>
            </a:prstGeom>
          </p:spPr>
        </p:pic>
        <p:sp>
          <p:nvSpPr>
            <p:cNvPr id="14" name="正方形/長方形 13">
              <a:extLst>
                <a:ext uri="{FF2B5EF4-FFF2-40B4-BE49-F238E27FC236}">
                  <a16:creationId xmlns:a16="http://schemas.microsoft.com/office/drawing/2014/main" id="{65BA0CB7-2FAC-4CE0-B2AB-461C347E57EB}"/>
                </a:ext>
              </a:extLst>
            </p:cNvPr>
            <p:cNvSpPr/>
            <p:nvPr/>
          </p:nvSpPr>
          <p:spPr>
            <a:xfrm>
              <a:off x="6127362" y="6443480"/>
              <a:ext cx="1464733" cy="204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a:extLst>
              <a:ext uri="{FF2B5EF4-FFF2-40B4-BE49-F238E27FC236}">
                <a16:creationId xmlns:a16="http://schemas.microsoft.com/office/drawing/2014/main" id="{566C493B-5B7C-4C26-AC37-E768294ACC9E}"/>
              </a:ext>
            </a:extLst>
          </p:cNvPr>
          <p:cNvPicPr>
            <a:picLocks noChangeAspect="1"/>
          </p:cNvPicPr>
          <p:nvPr/>
        </p:nvPicPr>
        <p:blipFill rotWithShape="1">
          <a:blip r:embed="rId3">
            <a:extLst>
              <a:ext uri="{28A0092B-C50C-407E-A947-70E740481C1C}">
                <a14:useLocalDpi xmlns:a14="http://schemas.microsoft.com/office/drawing/2010/main" val="0"/>
              </a:ext>
            </a:extLst>
          </a:blip>
          <a:srcRect l="1" t="87551" r="51579"/>
          <a:stretch/>
        </p:blipFill>
        <p:spPr>
          <a:xfrm>
            <a:off x="4867905" y="6424803"/>
            <a:ext cx="3476509" cy="339864"/>
          </a:xfrm>
          <a:prstGeom prst="rect">
            <a:avLst/>
          </a:prstGeom>
        </p:spPr>
      </p:pic>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DC</a:t>
            </a:r>
            <a:r>
              <a:rPr lang="ja-JP" altLang="en-US" sz="3200" u="sng" dirty="0"/>
              <a:t>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grpSp>
        <p:nvGrpSpPr>
          <p:cNvPr id="6" name="グループ化 5">
            <a:extLst>
              <a:ext uri="{FF2B5EF4-FFF2-40B4-BE49-F238E27FC236}">
                <a16:creationId xmlns:a16="http://schemas.microsoft.com/office/drawing/2014/main" id="{5C74A9BD-54F6-4BB1-A053-20B4EBA7643C}"/>
              </a:ext>
            </a:extLst>
          </p:cNvPr>
          <p:cNvGrpSpPr/>
          <p:nvPr/>
        </p:nvGrpSpPr>
        <p:grpSpPr>
          <a:xfrm>
            <a:off x="4754743" y="4214619"/>
            <a:ext cx="3708129" cy="2695471"/>
            <a:chOff x="4754745" y="4292691"/>
            <a:chExt cx="3708129" cy="2695471"/>
          </a:xfrm>
        </p:grpSpPr>
        <p:pic>
          <p:nvPicPr>
            <p:cNvPr id="30" name="図 29">
              <a:extLst>
                <a:ext uri="{FF2B5EF4-FFF2-40B4-BE49-F238E27FC236}">
                  <a16:creationId xmlns:a16="http://schemas.microsoft.com/office/drawing/2014/main" id="{FD5519A9-97BB-4850-B456-1F9AA8E4DA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5" y="4292691"/>
              <a:ext cx="3708129" cy="2695471"/>
            </a:xfrm>
            <a:prstGeom prst="rect">
              <a:avLst/>
            </a:prstGeom>
          </p:spPr>
        </p:pic>
        <p:sp>
          <p:nvSpPr>
            <p:cNvPr id="5" name="正方形/長方形 4">
              <a:extLst>
                <a:ext uri="{FF2B5EF4-FFF2-40B4-BE49-F238E27FC236}">
                  <a16:creationId xmlns:a16="http://schemas.microsoft.com/office/drawing/2014/main" id="{E2B91183-2650-4E07-B9D2-75E2750D77E7}"/>
                </a:ext>
              </a:extLst>
            </p:cNvPr>
            <p:cNvSpPr/>
            <p:nvPr/>
          </p:nvSpPr>
          <p:spPr>
            <a:xfrm>
              <a:off x="6066450" y="6691612"/>
              <a:ext cx="1524000" cy="250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a:extLst>
              <a:ext uri="{FF2B5EF4-FFF2-40B4-BE49-F238E27FC236}">
                <a16:creationId xmlns:a16="http://schemas.microsoft.com/office/drawing/2014/main" id="{66C711AC-09A2-4237-9BDA-900706F28343}"/>
              </a:ext>
            </a:extLst>
          </p:cNvPr>
          <p:cNvPicPr>
            <a:picLocks noChangeAspect="1"/>
          </p:cNvPicPr>
          <p:nvPr/>
        </p:nvPicPr>
        <p:blipFill rotWithShape="1">
          <a:blip r:embed="rId8">
            <a:extLst>
              <a:ext uri="{28A0092B-C50C-407E-A947-70E740481C1C}">
                <a14:useLocalDpi xmlns:a14="http://schemas.microsoft.com/office/drawing/2010/main" val="0"/>
              </a:ext>
            </a:extLst>
          </a:blip>
          <a:srcRect l="1" t="87551" r="51579"/>
          <a:stretch/>
        </p:blipFill>
        <p:spPr>
          <a:xfrm>
            <a:off x="4870552" y="6579457"/>
            <a:ext cx="3476509" cy="339864"/>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a:t>測定結果</a:t>
            </a:r>
            <a:r>
              <a:rPr kumimoji="1" lang="en-US" altLang="ja-JP" sz="3200" u="sng" dirty="0"/>
              <a:t> : DC</a:t>
            </a:r>
            <a:r>
              <a:rPr kumimoji="1" lang="ja-JP" altLang="en-US" sz="3200" u="sng"/>
              <a:t>注入</a:t>
            </a:r>
            <a:r>
              <a:rPr kumimoji="1" lang="en-US" altLang="ja-JP" sz="3200" u="sng" dirty="0"/>
              <a:t> </a:t>
            </a:r>
            <a:r>
              <a:rPr kumimoji="1" lang="ja-JP" altLang="en-US" sz="3200" u="sng"/>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780151" y="3501017"/>
            <a:ext cx="2772105" cy="2060680"/>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57950" y="3467308"/>
            <a:ext cx="2444434" cy="2061911"/>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484530" y="910066"/>
            <a:ext cx="3083876" cy="2235405"/>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85301"/>
            <a:ext cx="5464931" cy="369332"/>
          </a:xfrm>
          <a:prstGeom prst="rect">
            <a:avLst/>
          </a:prstGeom>
          <a:noFill/>
        </p:spPr>
        <p:txBody>
          <a:bodyPr wrap="square" rtlCol="0">
            <a:spAutoFit/>
          </a:bodyPr>
          <a:lstStyle/>
          <a:p>
            <a:r>
              <a:rPr lang="ja-JP" altLang="en-US" dirty="0"/>
              <a:t>スロープ効率</a:t>
            </a:r>
            <a:endParaRPr kumimoji="1" lang="ja-JP" altLang="en-US" dirty="0"/>
          </a:p>
        </p:txBody>
      </p:sp>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600" u="sng" dirty="0"/>
              <a:t>測定結果 </a:t>
            </a:r>
            <a:r>
              <a:rPr lang="en-US" altLang="ja-JP" sz="3600" u="sng" dirty="0"/>
              <a:t>: DC</a:t>
            </a:r>
            <a:r>
              <a:rPr lang="ja-JP" altLang="en-US" sz="3600" u="sng"/>
              <a:t>注入 </a:t>
            </a:r>
            <a:r>
              <a:rPr lang="ja-JP" altLang="en-US" sz="3600" u="sng" dirty="0"/>
              <a:t>ブロードコンタクト</a:t>
            </a:r>
            <a:endParaRPr kumimoji="1" lang="ja-JP" altLang="en-US" sz="3600" u="sng" dirty="0"/>
          </a:p>
        </p:txBody>
      </p:sp>
      <p:grpSp>
        <p:nvGrpSpPr>
          <p:cNvPr id="19" name="グループ化 18">
            <a:extLst>
              <a:ext uri="{FF2B5EF4-FFF2-40B4-BE49-F238E27FC236}">
                <a16:creationId xmlns:a16="http://schemas.microsoft.com/office/drawing/2014/main" id="{F54E8718-C6F4-44D1-8287-1266C53400F5}"/>
              </a:ext>
            </a:extLst>
          </p:cNvPr>
          <p:cNvGrpSpPr/>
          <p:nvPr/>
        </p:nvGrpSpPr>
        <p:grpSpPr>
          <a:xfrm>
            <a:off x="83400" y="1419089"/>
            <a:ext cx="3079627" cy="2441315"/>
            <a:chOff x="-887852" y="1953225"/>
            <a:chExt cx="4914900" cy="3896192"/>
          </a:xfrm>
        </p:grpSpPr>
        <p:pic>
          <p:nvPicPr>
            <p:cNvPr id="20" name="図 19">
              <a:extLst>
                <a:ext uri="{FF2B5EF4-FFF2-40B4-BE49-F238E27FC236}">
                  <a16:creationId xmlns:a16="http://schemas.microsoft.com/office/drawing/2014/main" id="{8356AE08-E34D-460D-805C-AECC9919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52" y="2242617"/>
              <a:ext cx="4914900" cy="3606800"/>
            </a:xfrm>
            <a:prstGeom prst="rect">
              <a:avLst/>
            </a:prstGeom>
          </p:spPr>
        </p:pic>
        <p:sp>
          <p:nvSpPr>
            <p:cNvPr id="21" name="テキスト ボックス 20">
              <a:extLst>
                <a:ext uri="{FF2B5EF4-FFF2-40B4-BE49-F238E27FC236}">
                  <a16:creationId xmlns:a16="http://schemas.microsoft.com/office/drawing/2014/main" id="{220EB9CC-160F-4CBB-9A2B-7506D78AF391}"/>
                </a:ext>
              </a:extLst>
            </p:cNvPr>
            <p:cNvSpPr txBox="1"/>
            <p:nvPr/>
          </p:nvSpPr>
          <p:spPr>
            <a:xfrm>
              <a:off x="915172" y="1953225"/>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22" name="グループ化 21">
            <a:extLst>
              <a:ext uri="{FF2B5EF4-FFF2-40B4-BE49-F238E27FC236}">
                <a16:creationId xmlns:a16="http://schemas.microsoft.com/office/drawing/2014/main" id="{D764C608-70CD-418D-AE6A-D6C4226E492C}"/>
              </a:ext>
            </a:extLst>
          </p:cNvPr>
          <p:cNvGrpSpPr/>
          <p:nvPr/>
        </p:nvGrpSpPr>
        <p:grpSpPr>
          <a:xfrm>
            <a:off x="2853312" y="1419089"/>
            <a:ext cx="3079627" cy="2481654"/>
            <a:chOff x="3512698" y="1929851"/>
            <a:chExt cx="4914900" cy="3960570"/>
          </a:xfrm>
        </p:grpSpPr>
        <p:pic>
          <p:nvPicPr>
            <p:cNvPr id="23" name="図 22">
              <a:extLst>
                <a:ext uri="{FF2B5EF4-FFF2-40B4-BE49-F238E27FC236}">
                  <a16:creationId xmlns:a16="http://schemas.microsoft.com/office/drawing/2014/main" id="{68811043-E33C-4472-A502-25A6ECC5F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98" y="2283621"/>
              <a:ext cx="4914900" cy="3606800"/>
            </a:xfrm>
            <a:prstGeom prst="rect">
              <a:avLst/>
            </a:prstGeom>
          </p:spPr>
        </p:pic>
        <p:sp>
          <p:nvSpPr>
            <p:cNvPr id="24" name="テキスト ボックス 23">
              <a:extLst>
                <a:ext uri="{FF2B5EF4-FFF2-40B4-BE49-F238E27FC236}">
                  <a16:creationId xmlns:a16="http://schemas.microsoft.com/office/drawing/2014/main" id="{5948BEA1-926E-4B1C-8482-55BF22F6FA8F}"/>
                </a:ext>
              </a:extLst>
            </p:cNvPr>
            <p:cNvSpPr txBox="1"/>
            <p:nvPr/>
          </p:nvSpPr>
          <p:spPr>
            <a:xfrm>
              <a:off x="5209283" y="192985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5">
            <a:extLst>
              <a:ext uri="{28A0092B-C50C-407E-A947-70E740481C1C}">
                <a14:useLocalDpi xmlns:a14="http://schemas.microsoft.com/office/drawing/2010/main" val="0"/>
              </a:ext>
            </a:extLst>
          </a:blip>
          <a:srcRect r="48585" b="-6742"/>
          <a:stretch/>
        </p:blipFill>
        <p:spPr>
          <a:xfrm>
            <a:off x="5826884" y="2032348"/>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6">
            <a:extLst>
              <a:ext uri="{28A0092B-C50C-407E-A947-70E740481C1C}">
                <a14:useLocalDpi xmlns:a14="http://schemas.microsoft.com/office/drawing/2010/main" val="0"/>
              </a:ext>
            </a:extLst>
          </a:blip>
          <a:srcRect r="56689" b="6791"/>
          <a:stretch/>
        </p:blipFill>
        <p:spPr>
          <a:xfrm>
            <a:off x="6138034" y="1308443"/>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884" y="1786803"/>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709966" y="2156762"/>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95659" y="213893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329542" y="2658156"/>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93955" y="2675981"/>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8">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800" u="sng" dirty="0"/>
              <a:t>測定結果</a:t>
            </a:r>
            <a:r>
              <a:rPr kumimoji="1" lang="en-US" altLang="ja-JP" sz="2800" u="sng" dirty="0"/>
              <a:t> : DC</a:t>
            </a:r>
            <a:r>
              <a:rPr kumimoji="1" lang="ja-JP" altLang="en-US" sz="2800" u="sng"/>
              <a:t>注入</a:t>
            </a:r>
            <a:r>
              <a:rPr kumimoji="1" lang="en-US" altLang="ja-JP" sz="2800" u="sng" dirty="0"/>
              <a:t> </a:t>
            </a:r>
            <a:r>
              <a:rPr kumimoji="1" lang="ja-JP" altLang="en-US" sz="2800" u="sng"/>
              <a:t>ブロードコンタクトレーザー</a:t>
            </a:r>
            <a:r>
              <a:rPr lang="ja-JP" altLang="en-US" sz="2800" u="sng" dirty="0"/>
              <a:t>まとめ</a:t>
            </a:r>
            <a:endParaRPr kumimoji="1" lang="ja-JP" altLang="en-US" sz="28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255571" y="1281888"/>
            <a:ext cx="3642896" cy="923330"/>
          </a:xfrm>
          <a:prstGeom prst="rect">
            <a:avLst/>
          </a:prstGeom>
          <a:noFill/>
        </p:spPr>
        <p:txBody>
          <a:bodyPr wrap="square" rtlCol="0">
            <a:spAutoFit/>
          </a:bodyPr>
          <a:lstStyle/>
          <a:p>
            <a:r>
              <a:rPr lang="ja-JP" altLang="en-US" dirty="0"/>
              <a:t>ある電流密度以上では層数が多いほうがモード利得を稼ぐのに有利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9025" y="5399783"/>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t>DC</a:t>
            </a:r>
            <a:r>
              <a:rPr lang="ja-JP" altLang="en-US" dirty="0"/>
              <a:t>注入</a:t>
            </a:r>
            <a:r>
              <a:rPr lang="en-US" altLang="ja-JP" dirty="0"/>
              <a:t>(</a:t>
            </a:r>
            <a:r>
              <a:rPr lang="ja-JP" altLang="en-US" dirty="0"/>
              <a:t>ブロードコンタクト</a:t>
            </a:r>
            <a:r>
              <a:rPr lang="en-US" altLang="ja-JP" dirty="0"/>
              <a:t>)</a:t>
            </a:r>
          </a:p>
          <a:p>
            <a:pPr lvl="1">
              <a:buFont typeface="Wingdings" pitchFamily="2" charset="2"/>
              <a:buChar char="ü"/>
            </a:pPr>
            <a:r>
              <a:rPr lang="en-US" altLang="ja-JP" dirty="0">
                <a:solidFill>
                  <a:srgbClr val="FF0000"/>
                </a:solidFill>
              </a:rPr>
              <a:t>DC</a:t>
            </a:r>
            <a:r>
              <a:rPr lang="ja-JP" altLang="en-US" dirty="0">
                <a:solidFill>
                  <a:srgbClr val="FF0000"/>
                </a:solidFill>
              </a:rPr>
              <a:t>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800" u="sng"/>
              <a:t>測定結果</a:t>
            </a:r>
            <a:r>
              <a:rPr kumimoji="1" lang="en-US" altLang="ja-JP" sz="2800" u="sng" dirty="0"/>
              <a:t> : DC</a:t>
            </a:r>
            <a:r>
              <a:rPr kumimoji="1" lang="ja-JP" altLang="en-US" sz="2800" u="sng"/>
              <a:t>注入</a:t>
            </a:r>
            <a:r>
              <a:rPr kumimoji="1" lang="en-US" altLang="ja-JP" sz="2800" u="sng" dirty="0"/>
              <a:t> </a:t>
            </a:r>
            <a:r>
              <a:rPr kumimoji="1" lang="ja-JP" altLang="en-US" sz="2800" u="sng"/>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15024" y="780808"/>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0" y="44831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11197" y="3604753"/>
            <a:ext cx="1050835" cy="338554"/>
          </a:xfrm>
          <a:prstGeom prst="rect">
            <a:avLst/>
          </a:prstGeom>
          <a:solidFill>
            <a:schemeClr val="bg1"/>
          </a:solidFill>
        </p:spPr>
        <p:txBody>
          <a:bodyPr wrap="square" rtlCol="0">
            <a:spAutoFit/>
          </a:bodyPr>
          <a:lstStyle/>
          <a:p>
            <a:r>
              <a:rPr kumimoji="1" lang="en-US" altLang="ja-JP" sz="1600" dirty="0"/>
              <a:t>3</a:t>
            </a:r>
            <a:r>
              <a:rPr kumimoji="1" lang="ja-JP" altLang="en-US" sz="1600" dirty="0"/>
              <a:t>周期</a:t>
            </a:r>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496221" y="780808"/>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736065" y="1920501"/>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258587" y="1440702"/>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300328" y="740452"/>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4561" y="5654695"/>
            <a:ext cx="7041710" cy="1169551"/>
          </a:xfrm>
          <a:prstGeom prst="rect">
            <a:avLst/>
          </a:prstGeom>
          <a:noFill/>
        </p:spPr>
        <p:txBody>
          <a:bodyPr wrap="square" rtlCol="0">
            <a:spAutoFit/>
          </a:bodyPr>
          <a:lstStyle/>
          <a:p>
            <a:pPr marL="285750" indent="-285750">
              <a:buFont typeface="Wingdings" pitchFamily="2" charset="2"/>
              <a:buChar char="ü"/>
            </a:pPr>
            <a:r>
              <a:rPr lang="ja-JP" altLang="en-US" sz="1400" dirty="0"/>
              <a:t>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pPr marL="285750" indent="-285750">
              <a:buFont typeface="Wingdings" pitchFamily="2" charset="2"/>
              <a:buChar char="ü"/>
            </a:pP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pPr marL="285750" indent="-285750">
              <a:buFont typeface="Wingdings" pitchFamily="2" charset="2"/>
              <a:buChar char="ü"/>
            </a:pPr>
            <a:r>
              <a:rPr kumimoji="1" lang="ja-JP" altLang="en-US" sz="1400" dirty="0"/>
              <a:t>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mc:Choice xmlns:a14="http://schemas.microsoft.com/office/drawing/2010/main"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3320447185"/>
                  </p:ext>
                </p:extLst>
              </p:nvPr>
            </p:nvGraphicFramePr>
            <p:xfrm>
              <a:off x="343930" y="393724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3320447185"/>
                  </p:ext>
                </p:extLst>
              </p:nvPr>
            </p:nvGraphicFramePr>
            <p:xfrm>
              <a:off x="343930" y="393724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9697"/>
                          </a:stretch>
                        </a:blipFill>
                      </a:tcPr>
                    </a:tc>
                    <a:tc>
                      <a:txBody>
                        <a:bodyPr/>
                        <a:lstStyle/>
                        <a:p>
                          <a:endParaRPr lang="ja-JP"/>
                        </a:p>
                      </a:txBody>
                      <a:tcPr>
                        <a:blipFill>
                          <a:blip r:embed="rId5"/>
                          <a:stretch>
                            <a:fillRect l="-79245" t="-1515" r="-134591" b="-319697"/>
                          </a:stretch>
                        </a:blipFill>
                      </a:tcPr>
                    </a:tc>
                    <a:tc>
                      <a:txBody>
                        <a:bodyPr/>
                        <a:lstStyle/>
                        <a:p>
                          <a:endParaRPr lang="ja-JP"/>
                        </a:p>
                      </a:txBody>
                      <a:tcPr>
                        <a:blipFill>
                          <a:blip r:embed="rId5"/>
                          <a:stretch>
                            <a:fillRect l="-134434" t="-1515" r="-943" b="-319697"/>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12816" y="1018141"/>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156925" y="1198152"/>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mc:Choice xmlns:a14="http://schemas.microsoft.com/office/drawing/2010/main"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1743677717"/>
                  </p:ext>
                </p:extLst>
              </p:nvPr>
            </p:nvGraphicFramePr>
            <p:xfrm>
              <a:off x="3823990" y="393724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1743677717"/>
                  </p:ext>
                </p:extLst>
              </p:nvPr>
            </p:nvGraphicFramePr>
            <p:xfrm>
              <a:off x="3823990" y="393724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9697"/>
                          </a:stretch>
                        </a:blipFill>
                      </a:tcPr>
                    </a:tc>
                    <a:tc>
                      <a:txBody>
                        <a:bodyPr/>
                        <a:lstStyle/>
                        <a:p>
                          <a:endParaRPr lang="ja-JP"/>
                        </a:p>
                      </a:txBody>
                      <a:tcPr>
                        <a:blipFill>
                          <a:blip r:embed="rId7"/>
                          <a:stretch>
                            <a:fillRect l="-79245" t="-1515" r="-134591" b="-319697"/>
                          </a:stretch>
                        </a:blipFill>
                      </a:tcPr>
                    </a:tc>
                    <a:tc>
                      <a:txBody>
                        <a:bodyPr/>
                        <a:lstStyle/>
                        <a:p>
                          <a:endParaRPr lang="ja-JP"/>
                        </a:p>
                      </a:txBody>
                      <a:tcPr>
                        <a:blipFill>
                          <a:blip r:embed="rId7"/>
                          <a:stretch>
                            <a:fillRect l="-134434" t="-1515" r="-943" b="-319697"/>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
        <p:nvSpPr>
          <p:cNvPr id="32" name="テキスト ボックス 31">
            <a:extLst>
              <a:ext uri="{FF2B5EF4-FFF2-40B4-BE49-F238E27FC236}">
                <a16:creationId xmlns:a16="http://schemas.microsoft.com/office/drawing/2014/main" id="{9DC17513-2B7A-45DD-96FB-0F224B673F14}"/>
              </a:ext>
            </a:extLst>
          </p:cNvPr>
          <p:cNvSpPr txBox="1"/>
          <p:nvPr/>
        </p:nvSpPr>
        <p:spPr>
          <a:xfrm>
            <a:off x="3605173" y="3578056"/>
            <a:ext cx="1050835" cy="338554"/>
          </a:xfrm>
          <a:prstGeom prst="rect">
            <a:avLst/>
          </a:prstGeom>
          <a:solidFill>
            <a:schemeClr val="bg1"/>
          </a:solidFill>
        </p:spPr>
        <p:txBody>
          <a:bodyPr wrap="square" rtlCol="0">
            <a:spAutoFit/>
          </a:bodyPr>
          <a:lstStyle/>
          <a:p>
            <a:r>
              <a:rPr kumimoji="1" lang="en-US" altLang="ja-JP" sz="1600" dirty="0"/>
              <a:t>10</a:t>
            </a:r>
            <a:r>
              <a:rPr kumimoji="1" lang="ja-JP" altLang="en-US" sz="1600" dirty="0"/>
              <a:t>周期</a:t>
            </a:r>
          </a:p>
        </p:txBody>
      </p:sp>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F9A8140-1983-D845-804C-405AA71BA1CC}"/>
              </a:ext>
            </a:extLst>
          </p:cNvPr>
          <p:cNvSpPr>
            <a:spLocks noGrp="1"/>
          </p:cNvSpPr>
          <p:nvPr>
            <p:ph idx="1"/>
          </p:nvPr>
        </p:nvSpPr>
        <p:spPr>
          <a:xfrm>
            <a:off x="628649" y="1825625"/>
            <a:ext cx="8615363" cy="2146300"/>
          </a:xfrm>
        </p:spPr>
        <p:txBody>
          <a:bodyPr/>
          <a:lstStyle/>
          <a:p>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kumimoji="1" lang="en-US" altLang="ja-JP" dirty="0"/>
          </a:p>
          <a:p>
            <a:pPr marL="514350" indent="-514350">
              <a:buFont typeface="+mj-ea"/>
              <a:buAutoNum type="circleNumDbPlain"/>
            </a:pPr>
            <a:r>
              <a:rPr lang="ja-JP" altLang="en-US"/>
              <a:t>閾値電流が高い。</a:t>
            </a:r>
            <a:endParaRPr lang="en-US" altLang="ja-JP" dirty="0"/>
          </a:p>
          <a:p>
            <a:pPr marL="514350" indent="-514350">
              <a:buFont typeface="+mj-ea"/>
              <a:buAutoNum type="circleNumDbPlain"/>
            </a:pPr>
            <a:r>
              <a:rPr lang="ja-JP" altLang="en-US"/>
              <a:t>リッジ幅依存性が見られなない。</a:t>
            </a:r>
            <a:endParaRPr lang="en-US" altLang="ja-JP" dirty="0"/>
          </a:p>
          <a:p>
            <a:pPr lvl="1">
              <a:buFont typeface="Wingdings" pitchFamily="2" charset="2"/>
              <a:buChar char="Ø"/>
            </a:pP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C1F1192-FEBF-FA46-ACD9-0C41110C5600}"/>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sp>
        <p:nvSpPr>
          <p:cNvPr id="8" name="タイトル 1">
            <a:extLst>
              <a:ext uri="{FF2B5EF4-FFF2-40B4-BE49-F238E27FC236}">
                <a16:creationId xmlns:a16="http://schemas.microsoft.com/office/drawing/2014/main" id="{B7E12372-2C3A-E344-BDE7-3D09E486407C}"/>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Tree>
    <p:extLst>
      <p:ext uri="{BB962C8B-B14F-4D97-AF65-F5344CB8AC3E}">
        <p14:creationId xmlns:p14="http://schemas.microsoft.com/office/powerpoint/2010/main" val="112096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05C99C4E-DA56-ED40-982C-4B1E2BCC5702}"/>
              </a:ext>
            </a:extLst>
          </p:cNvPr>
          <p:cNvGrpSpPr/>
          <p:nvPr/>
        </p:nvGrpSpPr>
        <p:grpSpPr>
          <a:xfrm>
            <a:off x="4014567" y="1443045"/>
            <a:ext cx="5070035" cy="4943476"/>
            <a:chOff x="3843339" y="914659"/>
            <a:chExt cx="5070035" cy="4943476"/>
          </a:xfrm>
        </p:grpSpPr>
        <p:sp>
          <p:nvSpPr>
            <p:cNvPr id="12" name="正方形/長方形 11">
              <a:extLst>
                <a:ext uri="{FF2B5EF4-FFF2-40B4-BE49-F238E27FC236}">
                  <a16:creationId xmlns:a16="http://schemas.microsoft.com/office/drawing/2014/main" id="{B555C0DD-FC23-8C46-A49B-C6F2F784F525}"/>
                </a:ext>
              </a:extLst>
            </p:cNvPr>
            <p:cNvSpPr/>
            <p:nvPr/>
          </p:nvSpPr>
          <p:spPr>
            <a:xfrm>
              <a:off x="3843339" y="914659"/>
              <a:ext cx="1143000" cy="1414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D9B34F6C-CB78-4B46-81A0-84852B5DC9EB}"/>
                </a:ext>
              </a:extLst>
            </p:cNvPr>
            <p:cNvPicPr>
              <a:picLocks noChangeAspect="1"/>
            </p:cNvPicPr>
            <p:nvPr/>
          </p:nvPicPr>
          <p:blipFill rotWithShape="1">
            <a:blip r:embed="rId3">
              <a:extLst>
                <a:ext uri="{28A0092B-C50C-407E-A947-70E740481C1C}">
                  <a14:useLocalDpi xmlns:a14="http://schemas.microsoft.com/office/drawing/2010/main" val="0"/>
                </a:ext>
              </a:extLst>
            </a:blip>
            <a:srcRect l="45179" t="2312" r="1405" b="1758"/>
            <a:stretch/>
          </p:blipFill>
          <p:spPr>
            <a:xfrm>
              <a:off x="4029076" y="914659"/>
              <a:ext cx="4884298" cy="4943476"/>
            </a:xfrm>
            <a:prstGeom prst="rect">
              <a:avLst/>
            </a:prstGeom>
          </p:spPr>
        </p:pic>
      </p:grpSp>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a:t>課題</a:t>
            </a:r>
            <a:r>
              <a:rPr lang="en-US" altLang="ja-JP" sz="2400" dirty="0"/>
              <a:t>①</a:t>
            </a:r>
            <a:r>
              <a:rPr lang="ja-JP" altLang="en-US" sz="2400"/>
              <a:t>大電流を流すと発光強度が落ちる</a:t>
            </a:r>
            <a:endParaRPr kumimoji="1" lang="en-US" altLang="ja-JP" sz="2400" dirty="0"/>
          </a:p>
          <a:p>
            <a:pPr lvl="1">
              <a:buFont typeface="Wingdings" pitchFamily="2" charset="2"/>
              <a:buChar char="Ø"/>
            </a:pPr>
            <a:endParaRPr lang="en-US" altLang="ja-JP" sz="2000" dirty="0"/>
          </a:p>
          <a:p>
            <a:endParaRPr kumimoji="1" lang="ja-JP" altLang="en-US" sz="240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4">
            <a:extLst>
              <a:ext uri="{28A0092B-C50C-407E-A947-70E740481C1C}">
                <a14:useLocalDpi xmlns:a14="http://schemas.microsoft.com/office/drawing/2010/main" val="0"/>
              </a:ext>
            </a:extLst>
          </a:blip>
          <a:srcRect t="13932" r="69316" b="25671"/>
          <a:stretch/>
        </p:blipFill>
        <p:spPr>
          <a:xfrm>
            <a:off x="0" y="3236064"/>
            <a:ext cx="1549460" cy="2609916"/>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308195" y="1015493"/>
            <a:ext cx="8707218" cy="369332"/>
          </a:xfrm>
          <a:prstGeom prst="rect">
            <a:avLst/>
          </a:prstGeom>
          <a:noFill/>
        </p:spPr>
        <p:txBody>
          <a:bodyPr wrap="square" rtlCol="0">
            <a:spAutoFit/>
          </a:bodyPr>
          <a:lstStyle/>
          <a:p>
            <a:r>
              <a:rPr kumimoji="1" lang="en-US" altLang="ja-JP" dirty="0"/>
              <a:t>3</a:t>
            </a:r>
            <a:r>
              <a:rPr kumimoji="1" lang="ja-JP" altLang="en-US"/>
              <a:t>周期</a:t>
            </a:r>
            <a:r>
              <a:rPr kumimoji="1" lang="en-US" altLang="ja-JP" dirty="0"/>
              <a:t> </a:t>
            </a:r>
            <a:r>
              <a:rPr kumimoji="1" lang="ja-JP" altLang="en-US"/>
              <a:t> </a:t>
            </a:r>
            <a:r>
              <a:rPr kumimoji="1" lang="en-US" altLang="ja-JP" dirty="0"/>
              <a:t>L=300 </a:t>
            </a:r>
            <a:r>
              <a:rPr kumimoji="1" lang="en-US" altLang="ja-JP" dirty="0" err="1"/>
              <a:t>μm</a:t>
            </a:r>
            <a:r>
              <a:rPr kumimoji="1" lang="ja-JP" altLang="en-US"/>
              <a:t>　</a:t>
            </a:r>
            <a:r>
              <a:rPr lang="ja-JP" altLang="en-US"/>
              <a:t>エピダウンによる温度上昇の抑制を期待</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5">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6"/>
          <a:stretch>
            <a:fillRect/>
          </a:stretch>
        </p:blipFill>
        <p:spPr>
          <a:xfrm rot="10800000">
            <a:off x="2694653" y="1988564"/>
            <a:ext cx="1282700" cy="1123950"/>
          </a:xfrm>
          <a:prstGeom prst="rect">
            <a:avLst/>
          </a:prstGeom>
        </p:spPr>
      </p:pic>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DC</a:t>
            </a:r>
            <a:r>
              <a:rPr lang="ja-JP" altLang="en-US" sz="2400" u="sng"/>
              <a:t>注入</a:t>
            </a:r>
            <a:r>
              <a:rPr lang="en-US" altLang="ja-JP" sz="2400" u="sng" dirty="0"/>
              <a:t> </a:t>
            </a:r>
            <a:r>
              <a:rPr lang="ja-JP" altLang="en-US" sz="2400" u="sng"/>
              <a:t>リッジ導波路型レーザー　</a:t>
            </a:r>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08195"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2" y="4971957"/>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56972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51629" y="1190888"/>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3828618"/>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sp>
        <p:nvSpPr>
          <p:cNvPr id="5" name="タイトル 1">
            <a:extLst>
              <a:ext uri="{FF2B5EF4-FFF2-40B4-BE49-F238E27FC236}">
                <a16:creationId xmlns:a16="http://schemas.microsoft.com/office/drawing/2014/main" id="{4913A1E5-7E5D-974E-9726-EC9A8EEEEE5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414336" y="1991571"/>
            <a:ext cx="8615363" cy="3543300"/>
          </a:xfrm>
        </p:spPr>
        <p:txBody>
          <a:bodyPr>
            <a:normAutofit fontScale="92500" lnSpcReduction="20000"/>
          </a:bodyPr>
          <a:lstStyle/>
          <a:p>
            <a:pPr marL="0" indent="0">
              <a:buNone/>
            </a:pPr>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lang="en-US" altLang="ja-JP" dirty="0"/>
          </a:p>
          <a:p>
            <a:pPr lvl="1">
              <a:buFont typeface="Wingdings" pitchFamily="2" charset="2"/>
              <a:buChar char="Ø"/>
            </a:pPr>
            <a:r>
              <a:rPr kumimoji="1" lang="ja-JP" altLang="en-US"/>
              <a:t>エピダウンによる光出力の向上</a:t>
            </a:r>
            <a:endParaRPr kumimoji="1" lang="en-US" altLang="ja-JP" dirty="0"/>
          </a:p>
          <a:p>
            <a:pPr marL="0" indent="0">
              <a:buNone/>
            </a:pPr>
            <a:endParaRPr kumimoji="1" lang="en-US" altLang="ja-JP" dirty="0"/>
          </a:p>
          <a:p>
            <a:pPr marL="514350" indent="-514350">
              <a:buFont typeface="+mj-ea"/>
              <a:buAutoNum type="circleNumDbPlain"/>
            </a:pPr>
            <a:r>
              <a:rPr lang="ja-JP" altLang="en-US"/>
              <a:t>閾値電流が高い。</a:t>
            </a:r>
            <a:endParaRPr lang="en-US" altLang="ja-JP" dirty="0"/>
          </a:p>
          <a:p>
            <a:pPr lvl="1">
              <a:buFont typeface="Wingdings" pitchFamily="2" charset="2"/>
              <a:buChar char="Ø"/>
            </a:pPr>
            <a:r>
              <a:rPr lang="ja-JP" altLang="en-US"/>
              <a:t>短共振器による閾値電流の低減</a:t>
            </a:r>
            <a:endParaRPr lang="en-US" altLang="ja-JP" dirty="0"/>
          </a:p>
          <a:p>
            <a:pPr marL="457200" lvl="1" indent="0">
              <a:buNone/>
            </a:pP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r>
              <a:rPr lang="en-US" altLang="ja-JP" dirty="0"/>
              <a:t>FIB</a:t>
            </a:r>
            <a:r>
              <a:rPr lang="ja-JP" altLang="en-US"/>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a:t>層を薄くすることで解消しうる。</a:t>
            </a:r>
            <a:endParaRPr lang="en-US" altLang="ja-JP" dirty="0"/>
          </a:p>
          <a:p>
            <a:pPr lvl="1">
              <a:buFont typeface="Wingdings" pitchFamily="2" charset="2"/>
              <a:buChar char="Ø"/>
            </a:pPr>
            <a:endParaRPr lang="en-US" altLang="ja-JP" dirty="0"/>
          </a:p>
          <a:p>
            <a:endParaRPr kumimoji="1" lang="ja-JP" altLang="en-US"/>
          </a:p>
        </p:txBody>
      </p:sp>
    </p:spTree>
    <p:extLst>
      <p:ext uri="{BB962C8B-B14F-4D97-AF65-F5344CB8AC3E}">
        <p14:creationId xmlns:p14="http://schemas.microsoft.com/office/powerpoint/2010/main" val="64011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1">
              <a:buFont typeface="Wingdings" pitchFamily="2" charset="2"/>
              <a:buChar char="ü"/>
            </a:pPr>
            <a:r>
              <a:rPr lang="ja-JP" altLang="en-US">
                <a:solidFill>
                  <a:srgbClr val="FF0000"/>
                </a:solidFill>
              </a:rPr>
              <a:t>リッジ導波路型レーザー</a:t>
            </a:r>
            <a:endParaRPr lang="en-US" altLang="ja-JP" dirty="0">
              <a:solidFill>
                <a:srgbClr val="FF0000"/>
              </a:solidFill>
            </a:endParaRPr>
          </a:p>
          <a:p>
            <a:pPr lvl="2">
              <a:buFont typeface="Wingdings" pitchFamily="2" charset="2"/>
              <a:buChar char="ü"/>
            </a:pPr>
            <a:r>
              <a:rPr lang="ja-JP" altLang="en-US"/>
              <a:t>定常電流注入</a:t>
            </a:r>
            <a:endParaRPr lang="en-US" altLang="ja-JP" dirty="0"/>
          </a:p>
          <a:p>
            <a:pPr lvl="2">
              <a:buFont typeface="Wingdings" pitchFamily="2" charset="2"/>
              <a:buChar char="ü"/>
            </a:pPr>
            <a:r>
              <a:rPr lang="ja-JP" altLang="en-US">
                <a:solidFill>
                  <a:srgbClr val="FF0000"/>
                </a:solidFill>
              </a:rPr>
              <a:t>短パルス電流注入</a:t>
            </a:r>
            <a:endParaRPr lang="en-US" altLang="ja-JP" dirty="0">
              <a:solidFill>
                <a:srgbClr val="FF0000"/>
              </a:solidFill>
            </a:endParaRP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pic>
        <p:nvPicPr>
          <p:cNvPr id="6" name="図 5">
            <a:extLst>
              <a:ext uri="{FF2B5EF4-FFF2-40B4-BE49-F238E27FC236}">
                <a16:creationId xmlns:a16="http://schemas.microsoft.com/office/drawing/2014/main" id="{D3C8BDAF-1B41-B245-A351-F1B3248EE5F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5779402" y="3683868"/>
            <a:ext cx="2586037" cy="2026659"/>
          </a:xfrm>
          <a:prstGeom prst="rect">
            <a:avLst/>
          </a:prstGeom>
        </p:spPr>
      </p:pic>
    </p:spTree>
    <p:extLst>
      <p:ext uri="{BB962C8B-B14F-4D97-AF65-F5344CB8AC3E}">
        <p14:creationId xmlns:p14="http://schemas.microsoft.com/office/powerpoint/2010/main" val="401902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pic>
        <p:nvPicPr>
          <p:cNvPr id="7" name="図 6">
            <a:extLst>
              <a:ext uri="{FF2B5EF4-FFF2-40B4-BE49-F238E27FC236}">
                <a16:creationId xmlns:a16="http://schemas.microsoft.com/office/drawing/2014/main" id="{465E0A05-5CC1-EA4B-A8F3-4FDDF0E4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pic>
        <p:nvPicPr>
          <p:cNvPr id="9" name="図 8">
            <a:extLst>
              <a:ext uri="{FF2B5EF4-FFF2-40B4-BE49-F238E27FC236}">
                <a16:creationId xmlns:a16="http://schemas.microsoft.com/office/drawing/2014/main" id="{46C20A97-9A9F-264D-B196-87E6713B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50"/>
            <a:ext cx="4851400" cy="3543300"/>
          </a:xfrm>
          <a:prstGeom prst="rect">
            <a:avLst/>
          </a:prstGeom>
        </p:spPr>
      </p:pic>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a:t>駆動条件</a:t>
            </a:r>
            <a:r>
              <a:rPr kumimoji="1" lang="en-US" altLang="ja-JP" dirty="0"/>
              <a:t> : 1ns</a:t>
            </a:r>
            <a:r>
              <a:rPr kumimoji="1" lang="ja-JP" altLang="en-US"/>
              <a:t>パルス</a:t>
            </a:r>
            <a:r>
              <a:rPr kumimoji="1" lang="en-US" altLang="ja-JP" dirty="0"/>
              <a:t>, 1μs</a:t>
            </a:r>
            <a:r>
              <a:rPr kumimoji="1" lang="ja-JP" altLang="en-US"/>
              <a:t>周期</a:t>
            </a:r>
            <a:r>
              <a:rPr kumimoji="1" lang="en-US" altLang="ja-JP" dirty="0"/>
              <a:t> Duty</a:t>
            </a:r>
            <a:r>
              <a:rPr kumimoji="1" lang="ja-JP" altLang="en-US"/>
              <a:t>比</a:t>
            </a:r>
            <a:r>
              <a:rPr kumimoji="1" lang="en-US" altLang="ja-JP" dirty="0"/>
              <a:t>1:1000</a:t>
            </a:r>
            <a:endParaRPr kumimoji="1" lang="ja-JP" altLang="en-US"/>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867525" y="1469476"/>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spTree>
    <p:extLst>
      <p:ext uri="{BB962C8B-B14F-4D97-AF65-F5344CB8AC3E}">
        <p14:creationId xmlns:p14="http://schemas.microsoft.com/office/powerpoint/2010/main" val="129178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 y="717460"/>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 y="2873304"/>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10" y="4776660"/>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1477328"/>
          </a:xfrm>
          <a:prstGeom prst="rect">
            <a:avLst/>
          </a:prstGeom>
          <a:noFill/>
        </p:spPr>
        <p:txBody>
          <a:bodyPr wrap="square" rtlCol="0">
            <a:spAutoFit/>
          </a:bodyPr>
          <a:lstStyle/>
          <a:p>
            <a:r>
              <a:rPr kumimoji="1" lang="ja-JP" altLang="en-US"/>
              <a:t>励起強度を大きくしても立ち上がりが早くならない。ピーク強度も増加し</a:t>
            </a:r>
            <a:r>
              <a:rPr lang="ja-JP" altLang="en-US"/>
              <a:t>ない。</a:t>
            </a:r>
            <a:endParaRPr lang="en-US" altLang="ja-JP" dirty="0"/>
          </a:p>
          <a:p>
            <a:r>
              <a:rPr kumimoji="1" lang="ja-JP" altLang="en-US"/>
              <a:t>→電気パルスが正しく印加されていない</a:t>
            </a:r>
            <a:r>
              <a:rPr lang="ja-JP" altLang="en-US"/>
              <a:t>。インピーダンス不整合。</a:t>
            </a:r>
            <a:endParaRPr kumimoji="1" lang="en-US" altLang="ja-JP" dirty="0"/>
          </a:p>
        </p:txBody>
      </p:sp>
      <p:pic>
        <p:nvPicPr>
          <p:cNvPr id="20" name="図 19">
            <a:extLst>
              <a:ext uri="{FF2B5EF4-FFF2-40B4-BE49-F238E27FC236}">
                <a16:creationId xmlns:a16="http://schemas.microsoft.com/office/drawing/2014/main" id="{893DF7CC-23D0-274D-BD43-4B89EBECFC79}"/>
              </a:ext>
            </a:extLst>
          </p:cNvPr>
          <p:cNvPicPr>
            <a:picLocks noChangeAspect="1"/>
          </p:cNvPicPr>
          <p:nvPr/>
        </p:nvPicPr>
        <p:blipFill rotWithShape="1">
          <a:blip r:embed="rId5">
            <a:extLst>
              <a:ext uri="{28A0092B-C50C-407E-A947-70E740481C1C}">
                <a14:useLocalDpi xmlns:a14="http://schemas.microsoft.com/office/drawing/2010/main" val="0"/>
              </a:ext>
            </a:extLst>
          </a:blip>
          <a:srcRect l="5183" t="8944" r="3327" b="10243"/>
          <a:stretch/>
        </p:blipFill>
        <p:spPr>
          <a:xfrm>
            <a:off x="5592662" y="913297"/>
            <a:ext cx="3255066" cy="1879591"/>
          </a:xfrm>
          <a:prstGeom prst="rect">
            <a:avLst/>
          </a:prstGeom>
        </p:spPr>
      </p:pic>
      <p:sp>
        <p:nvSpPr>
          <p:cNvPr id="21" name="テキスト ボックス 20">
            <a:extLst>
              <a:ext uri="{FF2B5EF4-FFF2-40B4-BE49-F238E27FC236}">
                <a16:creationId xmlns:a16="http://schemas.microsoft.com/office/drawing/2014/main" id="{60CC833C-B259-7241-B65E-51E9B1B0267B}"/>
              </a:ext>
            </a:extLst>
          </p:cNvPr>
          <p:cNvSpPr txBox="1"/>
          <p:nvPr/>
        </p:nvSpPr>
        <p:spPr>
          <a:xfrm>
            <a:off x="5657714" y="2911372"/>
            <a:ext cx="3124962" cy="461665"/>
          </a:xfrm>
          <a:prstGeom prst="rect">
            <a:avLst/>
          </a:prstGeom>
          <a:noFill/>
        </p:spPr>
        <p:txBody>
          <a:bodyPr wrap="square" rtlCol="0">
            <a:spAutoFit/>
          </a:bodyPr>
          <a:lstStyle/>
          <a:p>
            <a:r>
              <a:rPr kumimoji="1" lang="en-US" altLang="ja-JP" sz="1200" dirty="0"/>
              <a:t>3</a:t>
            </a:r>
            <a:r>
              <a:rPr kumimoji="1" lang="ja-JP" altLang="en-US" sz="1200"/>
              <a:t>周期試料の短パルス電流注入の様子</a:t>
            </a:r>
            <a:r>
              <a:rPr kumimoji="1" lang="en-US" altLang="ja-JP" sz="1200" dirty="0"/>
              <a:t> (L=300 </a:t>
            </a:r>
            <a:r>
              <a:rPr kumimoji="1" lang="en-US" altLang="ja-JP" sz="1200" dirty="0" err="1"/>
              <a:t>μm</a:t>
            </a:r>
            <a:r>
              <a:rPr kumimoji="1" lang="en-US" altLang="ja-JP" sz="1200" dirty="0"/>
              <a:t>)</a:t>
            </a:r>
            <a:endParaRPr kumimoji="1" lang="ja-JP" altLang="en-US" sz="1200"/>
          </a:p>
        </p:txBody>
      </p:sp>
    </p:spTree>
    <p:extLst>
      <p:ext uri="{BB962C8B-B14F-4D97-AF65-F5344CB8AC3E}">
        <p14:creationId xmlns:p14="http://schemas.microsoft.com/office/powerpoint/2010/main" val="3733563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369332"/>
          </a:xfrm>
          <a:prstGeom prst="rect">
            <a:avLst/>
          </a:prstGeom>
          <a:noFill/>
        </p:spPr>
        <p:txBody>
          <a:bodyPr wrap="square" rtlCol="0">
            <a:spAutoFit/>
          </a:bodyPr>
          <a:lstStyle/>
          <a:p>
            <a:r>
              <a:rPr lang="ja-JP" altLang="en-US"/>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pic>
        <p:nvPicPr>
          <p:cNvPr id="19" name="図 18">
            <a:extLst>
              <a:ext uri="{FF2B5EF4-FFF2-40B4-BE49-F238E27FC236}">
                <a16:creationId xmlns:a16="http://schemas.microsoft.com/office/drawing/2014/main" id="{DA8797C6-13EC-FF40-8698-204DF874C94F}"/>
              </a:ext>
            </a:extLst>
          </p:cNvPr>
          <p:cNvPicPr>
            <a:picLocks noChangeAspect="1"/>
          </p:cNvPicPr>
          <p:nvPr/>
        </p:nvPicPr>
        <p:blipFill rotWithShape="1">
          <a:blip r:embed="rId5">
            <a:extLst>
              <a:ext uri="{28A0092B-C50C-407E-A947-70E740481C1C}">
                <a14:useLocalDpi xmlns:a14="http://schemas.microsoft.com/office/drawing/2010/main" val="0"/>
              </a:ext>
            </a:extLst>
          </a:blip>
          <a:srcRect l="25333" t="52726" r="65000" b="29568"/>
          <a:stretch/>
        </p:blipFill>
        <p:spPr>
          <a:xfrm>
            <a:off x="6192774" y="1243021"/>
            <a:ext cx="530352" cy="1009647"/>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5815584" y="2625939"/>
            <a:ext cx="1671066" cy="369332"/>
          </a:xfrm>
          <a:prstGeom prst="rect">
            <a:avLst/>
          </a:prstGeom>
          <a:noFill/>
        </p:spPr>
        <p:txBody>
          <a:bodyPr wrap="square" rtlCol="0">
            <a:spAutoFit/>
          </a:bodyPr>
          <a:lstStyle/>
          <a:p>
            <a:r>
              <a:rPr kumimoji="1" lang="en-US" altLang="ja-JP" dirty="0"/>
              <a:t>Can type</a:t>
            </a:r>
            <a:endParaRPr kumimoji="1" lang="ja-JP" altLang="en-US"/>
          </a:p>
        </p:txBody>
      </p:sp>
    </p:spTree>
    <p:extLst>
      <p:ext uri="{BB962C8B-B14F-4D97-AF65-F5344CB8AC3E}">
        <p14:creationId xmlns:p14="http://schemas.microsoft.com/office/powerpoint/2010/main" val="166016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9528AEE8-CE68-984F-884F-ABE610191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7350"/>
            <a:ext cx="4762500" cy="3543300"/>
          </a:xfrm>
          <a:prstGeom prst="rect">
            <a:avLst/>
          </a:prstGeom>
        </p:spPr>
      </p:pic>
      <p:pic>
        <p:nvPicPr>
          <p:cNvPr id="8" name="図 7">
            <a:extLst>
              <a:ext uri="{FF2B5EF4-FFF2-40B4-BE49-F238E27FC236}">
                <a16:creationId xmlns:a16="http://schemas.microsoft.com/office/drawing/2014/main" id="{F04A175F-72BE-6749-8F3F-CA37B2FE0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1472684"/>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1472684"/>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353312" y="5200650"/>
            <a:ext cx="4926330" cy="923330"/>
          </a:xfrm>
          <a:prstGeom prst="rect">
            <a:avLst/>
          </a:prstGeom>
          <a:noFill/>
        </p:spPr>
        <p:txBody>
          <a:bodyPr wrap="square" rtlCol="0">
            <a:spAutoFit/>
          </a:bodyPr>
          <a:lstStyle/>
          <a:p>
            <a:r>
              <a:rPr kumimoji="1" lang="ja-JP" altLang="en-US"/>
              <a:t>共振器長依存性が見られない</a:t>
            </a:r>
            <a:endParaRPr kumimoji="1" lang="en-US" altLang="ja-JP" dirty="0"/>
          </a:p>
          <a:p>
            <a:r>
              <a:rPr lang="ja-JP" altLang="en-US"/>
              <a:t>飽和</a:t>
            </a:r>
            <a:endParaRPr kumimoji="1" lang="en-US" altLang="ja-JP" dirty="0"/>
          </a:p>
          <a:p>
            <a:endParaRPr kumimoji="1" lang="ja-JP" altLang="en-US"/>
          </a:p>
        </p:txBody>
      </p:sp>
    </p:spTree>
    <p:extLst>
      <p:ext uri="{BB962C8B-B14F-4D97-AF65-F5344CB8AC3E}">
        <p14:creationId xmlns:p14="http://schemas.microsoft.com/office/powerpoint/2010/main" val="331538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30200" y="4471369"/>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694265" y="1202267"/>
            <a:ext cx="8094135" cy="313932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lang="en-US" altLang="ja-JP" dirty="0"/>
              <a:t>1μm </a:t>
            </a:r>
            <a:r>
              <a:rPr lang="ja-JP" altLang="en-US" dirty="0"/>
              <a:t>波長帯 </a:t>
            </a:r>
            <a:r>
              <a:rPr lang="en-US" altLang="ja-JP" dirty="0" err="1"/>
              <a:t>InGaAs</a:t>
            </a:r>
            <a:r>
              <a:rPr lang="en-US" altLang="ja-JP" dirty="0"/>
              <a:t>/GaAsP</a:t>
            </a:r>
            <a:r>
              <a:rPr kumimoji="1" lang="en-US" altLang="ja-JP" dirty="0"/>
              <a:t>10</a:t>
            </a:r>
            <a:r>
              <a:rPr kumimoji="1" lang="ja-JP" altLang="en-US" dirty="0"/>
              <a:t>周期歪補償量子井戸レーザーを試作</a:t>
            </a:r>
            <a:endParaRPr kumimoji="1" lang="en-US" altLang="ja-JP" dirty="0"/>
          </a:p>
          <a:p>
            <a:pPr marL="1200150" lvl="2"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742950" lvl="1"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r>
              <a:rPr kumimoji="1" lang="ja-JP" altLang="en-US" dirty="0"/>
              <a:t>ナノ秒電気パルス注入</a:t>
            </a:r>
            <a:endParaRPr kumimoji="1" lang="en-US" altLang="ja-JP" dirty="0"/>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モード利得の大きさや共振器寿命による差異がみられない</a:t>
            </a:r>
            <a:endParaRPr kumimoji="1" lang="en-US" altLang="ja-JP" dirty="0"/>
          </a:p>
          <a:p>
            <a:pPr marL="1200150" lvl="2" indent="-285750">
              <a:buFont typeface="Wingdings" panose="05000000000000000000" pitchFamily="2" charset="2"/>
              <a:buChar char="ü"/>
            </a:pPr>
            <a:r>
              <a:rPr lang="ja-JP" altLang="en-US" dirty="0"/>
              <a:t>別の要因によるパルス幅の制限</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08000" y="5009402"/>
            <a:ext cx="7636934"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endParaRPr kumimoji="1" lang="en-US" altLang="ja-JP" dirty="0"/>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34993" y="1849473"/>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光励起実験による研究</a:t>
            </a:r>
            <a:r>
              <a:rPr lang="ja-JP" altLang="en-US" sz="2000"/>
              <a:t>の結果、基礎的</a:t>
            </a:r>
            <a:r>
              <a:rPr lang="ja-JP" altLang="en-US" sz="2000" dirty="0"/>
              <a:t>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B14C-DA2D-407C-BB16-D4CD39A16FB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5DE285-35DE-44C6-8AE4-2F2BC112EAA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93675" y="372090"/>
            <a:ext cx="9602258" cy="315911"/>
          </a:xfrm>
        </p:spPr>
        <p:txBody>
          <a:bodyPr>
            <a:normAutofit fontScale="90000"/>
          </a:bodyPr>
          <a:lstStyle/>
          <a:p>
            <a:r>
              <a:rPr kumimoji="1" lang="ja-JP" altLang="en-US" u="sng" dirty="0"/>
              <a:t>背景</a:t>
            </a:r>
            <a:r>
              <a:rPr kumimoji="1" lang="en-US" altLang="ja-JP" u="sng" dirty="0"/>
              <a:t> :</a:t>
            </a:r>
            <a:r>
              <a:rPr lang="ja-JP" altLang="en-US" u="sng" dirty="0"/>
              <a:t> </a:t>
            </a:r>
            <a:r>
              <a:rPr lang="en-US" altLang="ja-JP" u="sng" dirty="0" err="1"/>
              <a:t>InGaAs</a:t>
            </a:r>
            <a:r>
              <a:rPr lang="ja-JP" altLang="en-US" u="sng" dirty="0"/>
              <a:t>系材料の多重量子井戸化</a:t>
            </a:r>
            <a:endParaRPr kumimoji="1" lang="ja-JP" altLang="en-US"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709" y="4417090"/>
            <a:ext cx="2690923" cy="2018192"/>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1B0684A4-BFBF-46E1-A55E-E642C09715B6}"/>
              </a:ext>
            </a:extLst>
          </p:cNvPr>
          <p:cNvPicPr>
            <a:picLocks noChangeAspect="1"/>
          </p:cNvPicPr>
          <p:nvPr/>
        </p:nvPicPr>
        <p:blipFill>
          <a:blip r:embed="rId4"/>
          <a:stretch>
            <a:fillRect/>
          </a:stretch>
        </p:blipFill>
        <p:spPr>
          <a:xfrm>
            <a:off x="9521879" y="5429175"/>
            <a:ext cx="2815555" cy="2646610"/>
          </a:xfrm>
          <a:prstGeom prst="rect">
            <a:avLst/>
          </a:prstGeom>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337153" y="851008"/>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5"/>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6"/>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7"/>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457950" y="1358388"/>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887417" y="1139410"/>
            <a:ext cx="2498722" cy="2093112"/>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9" name="図 8">
            <a:extLst>
              <a:ext uri="{FF2B5EF4-FFF2-40B4-BE49-F238E27FC236}">
                <a16:creationId xmlns:a16="http://schemas.microsoft.com/office/drawing/2014/main" id="{9309363C-A8C2-E947-A386-F7F47B3A3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9" y="3252195"/>
            <a:ext cx="2781579" cy="2552715"/>
          </a:xfrm>
          <a:prstGeom prst="rect">
            <a:avLst/>
          </a:prstGeom>
        </p:spPr>
      </p:pic>
      <p:pic>
        <p:nvPicPr>
          <p:cNvPr id="11" name="図 10">
            <a:extLst>
              <a:ext uri="{FF2B5EF4-FFF2-40B4-BE49-F238E27FC236}">
                <a16:creationId xmlns:a16="http://schemas.microsoft.com/office/drawing/2014/main" id="{43DB9AFA-2813-A640-A5CA-454C72346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01" y="3384229"/>
            <a:ext cx="2665849" cy="2422710"/>
          </a:xfrm>
          <a:prstGeom prst="rect">
            <a:avLst/>
          </a:prstGeom>
        </p:spPr>
      </p:pic>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800" u="sng"/>
              <a:t>測定結果</a:t>
            </a:r>
            <a:r>
              <a:rPr kumimoji="1" lang="en-US" altLang="ja-JP" sz="2800" u="sng" dirty="0"/>
              <a:t> : DC</a:t>
            </a:r>
            <a:r>
              <a:rPr kumimoji="1" lang="ja-JP" altLang="en-US" sz="2800" u="sng"/>
              <a:t>注入</a:t>
            </a:r>
            <a:r>
              <a:rPr kumimoji="1" lang="en-US" altLang="ja-JP" sz="2800" u="sng" dirty="0"/>
              <a:t> </a:t>
            </a:r>
            <a:r>
              <a:rPr kumimoji="1" lang="ja-JP" altLang="en-US" sz="2800" u="sng"/>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308195" y="558286"/>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8" name="テキスト ボックス 17">
            <a:extLst>
              <a:ext uri="{FF2B5EF4-FFF2-40B4-BE49-F238E27FC236}">
                <a16:creationId xmlns:a16="http://schemas.microsoft.com/office/drawing/2014/main" id="{30FDC3BA-0C0C-3943-BC3D-32F2E8F12389}"/>
              </a:ext>
            </a:extLst>
          </p:cNvPr>
          <p:cNvSpPr txBox="1"/>
          <p:nvPr/>
        </p:nvSpPr>
        <p:spPr>
          <a:xfrm>
            <a:off x="1385888" y="5804910"/>
            <a:ext cx="5529262" cy="369332"/>
          </a:xfrm>
          <a:prstGeom prst="rect">
            <a:avLst/>
          </a:prstGeom>
          <a:noFill/>
        </p:spPr>
        <p:txBody>
          <a:bodyPr wrap="square" rtlCol="0">
            <a:spAutoFit/>
          </a:bodyPr>
          <a:lstStyle/>
          <a:p>
            <a:pPr marL="285750" indent="-285750">
              <a:buFont typeface="Wingdings" pitchFamily="2" charset="2"/>
              <a:buChar char="ü"/>
            </a:pPr>
            <a:r>
              <a:rPr lang="ja-JP" altLang="en-US"/>
              <a:t>閾値電流が最短でも</a:t>
            </a:r>
            <a:r>
              <a:rPr lang="en-US" altLang="ja-JP" dirty="0"/>
              <a:t>80 mA</a:t>
            </a:r>
            <a:r>
              <a:rPr lang="ja-JP" altLang="en-US"/>
              <a:t>と高くなってしまった</a:t>
            </a:r>
            <a:endParaRPr kumimoji="1" lang="ja-JP" altLang="en-US"/>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607789" y="83400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455298" y="3215729"/>
            <a:ext cx="1050835" cy="338554"/>
          </a:xfrm>
          <a:prstGeom prst="rect">
            <a:avLst/>
          </a:prstGeom>
          <a:solidFill>
            <a:schemeClr val="bg1"/>
          </a:solidFill>
        </p:spPr>
        <p:txBody>
          <a:bodyPr wrap="square" rtlCol="0">
            <a:spAutoFit/>
          </a:bodyPr>
          <a:lstStyle/>
          <a:p>
            <a:r>
              <a:rPr kumimoji="1" lang="ja-JP" altLang="en-US" sz="1600" dirty="0"/>
              <a:t>閾値電流</a:t>
            </a:r>
          </a:p>
        </p:txBody>
      </p:sp>
    </p:spTree>
    <p:extLst>
      <p:ext uri="{BB962C8B-B14F-4D97-AF65-F5344CB8AC3E}">
        <p14:creationId xmlns:p14="http://schemas.microsoft.com/office/powerpoint/2010/main" val="345934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20"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p:txBody>
          <a:bodyPr/>
          <a:lstStyle/>
          <a:p>
            <a:fld id="{B1CF0B90-4240-4ABE-BCFA-150BA8095602}" type="slidenum">
              <a:rPr kumimoji="1" lang="ja-JP" altLang="en-US" smtClean="0"/>
              <a:t>5</a:t>
            </a:fld>
            <a:endParaRPr kumimoji="1" lang="ja-JP" altLang="en-US"/>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211759" y="5330290"/>
            <a:ext cx="3970730" cy="1465041"/>
          </a:xfrm>
          <a:prstGeom prst="wedgeRectCallout">
            <a:avLst>
              <a:gd name="adj1" fmla="val -100951"/>
              <a:gd name="adj2" fmla="val -1081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a:t>
            </a:r>
            <a:r>
              <a:rPr lang="ja-JP" altLang="en-US">
                <a:solidFill>
                  <a:srgbClr val="FF0000"/>
                </a:solidFill>
              </a:rPr>
              <a:t>による評価</a:t>
            </a:r>
            <a:r>
              <a:rPr lang="ja-JP" altLang="en-US" dirty="0">
                <a:solidFill>
                  <a:srgbClr val="FF0000"/>
                </a:solidFill>
              </a:rPr>
              <a:t>測定</a:t>
            </a:r>
            <a:endParaRPr lang="en-US" altLang="ja-JP" dirty="0">
              <a:solidFill>
                <a:srgbClr val="FF0000"/>
              </a:solidFill>
            </a:endParaRPr>
          </a:p>
          <a:p>
            <a:pPr marL="285750" indent="-285750">
              <a:buFont typeface="Arial" panose="020B0604020202020204" pitchFamily="34" charset="0"/>
              <a:buChar char="•"/>
            </a:pPr>
            <a:r>
              <a:rPr lang="en-US" altLang="ja-JP" dirty="0">
                <a:solidFill>
                  <a:srgbClr val="FF0000"/>
                </a:solidFill>
              </a:rPr>
              <a:t>DC</a:t>
            </a:r>
            <a:r>
              <a:rPr lang="ja-JP" altLang="en-US" dirty="0">
                <a:solidFill>
                  <a:srgbClr val="FF0000"/>
                </a:solidFill>
              </a:rPr>
              <a:t>電流注入による多重量子井戸によるモード利得増大への有利性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短パルス電流注入</a:t>
            </a:r>
            <a:r>
              <a:rPr lang="ja-JP" altLang="en-US">
                <a:solidFill>
                  <a:srgbClr val="FF0000"/>
                </a:solidFill>
              </a:rPr>
              <a:t>による</a:t>
            </a:r>
            <a:endParaRPr lang="en-US" altLang="ja-JP" dirty="0">
              <a:solidFill>
                <a:srgbClr val="FF0000"/>
              </a:solidFill>
            </a:endParaRPr>
          </a:p>
          <a:p>
            <a:r>
              <a:rPr lang="ja-JP" altLang="en-US">
                <a:solidFill>
                  <a:srgbClr val="FF0000"/>
                </a:solidFill>
              </a:rPr>
              <a:t>　利得</a:t>
            </a:r>
            <a:r>
              <a:rPr lang="ja-JP" altLang="en-US" dirty="0">
                <a:solidFill>
                  <a:srgbClr val="FF0000"/>
                </a:solidFill>
              </a:rPr>
              <a:t>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a:t>☆</a:t>
            </a:r>
            <a:r>
              <a:rPr lang="en-US" altLang="ja-JP" sz="2000" dirty="0" err="1"/>
              <a:t>GaAsP</a:t>
            </a:r>
            <a:r>
              <a:rPr lang="en-US" altLang="ja-JP" sz="2000" dirty="0"/>
              <a:t>/</a:t>
            </a:r>
            <a:r>
              <a:rPr lang="en-US" altLang="ja-JP" sz="2000" dirty="0" err="1"/>
              <a:t>InGaAs</a:t>
            </a:r>
            <a:r>
              <a:rPr lang="en-US" altLang="ja-JP" sz="2000" dirty="0"/>
              <a:t> </a:t>
            </a:r>
            <a:r>
              <a:rPr lang="ja-JP" altLang="en-US" sz="200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2151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0" y="1241392"/>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4605</TotalTime>
  <Words>2051</Words>
  <Application>Microsoft Office PowerPoint</Application>
  <PresentationFormat>画面に合わせる (4:3)</PresentationFormat>
  <Paragraphs>463</Paragraphs>
  <Slides>38</Slides>
  <Notes>17</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38</vt:i4>
      </vt:variant>
    </vt:vector>
  </HeadingPairs>
  <TitlesOfParts>
    <vt:vector size="45"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DC注入 ブロードコンタクト</vt:lpstr>
      <vt:lpstr>測定結果 : DC注入 ブロードコンタクト</vt:lpstr>
      <vt:lpstr>測定結果 : DC注入 ブロードコンタクト</vt:lpstr>
      <vt:lpstr>測定結果 : DC注入 ブロードコンタクト</vt:lpstr>
      <vt:lpstr>測定結果 : DC注入 ブロードコンタクトレーザーまとめ</vt:lpstr>
      <vt:lpstr>目次</vt:lpstr>
      <vt:lpstr>測定結果 : DC注入 リッジ導波路型レーザー　</vt:lpstr>
      <vt:lpstr>測定結果 : DC注入 リッジ導波路型レーザー　</vt:lpstr>
      <vt:lpstr>PowerPoint プレゼンテーション</vt:lpstr>
      <vt:lpstr>測定結果 : DC注入 リッジ導波路型レーザー　</vt:lpstr>
      <vt:lpstr>測定結果 : DC注入 リッジ導波路型レーザー　</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測定結果 : DC注入 リッジ導波路型レーザー　</vt:lpstr>
      <vt:lpstr>測定結果 : DC注入 リッジ導波路型レーザー　</vt:lpstr>
      <vt:lpstr>PowerPoint プレゼンテーション</vt:lpstr>
      <vt:lpstr>測定結果 : DC注入 リッジ導波路型レーザー　</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167</cp:revision>
  <dcterms:created xsi:type="dcterms:W3CDTF">2019-01-05T08:06:48Z</dcterms:created>
  <dcterms:modified xsi:type="dcterms:W3CDTF">2019-01-12T09:33:31Z</dcterms:modified>
</cp:coreProperties>
</file>